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  <p:sldMasterId id="2147483673" r:id="rId3"/>
  </p:sldMasterIdLst>
  <p:notesMasterIdLst>
    <p:notesMasterId r:id="rId38"/>
  </p:notesMasterIdLst>
  <p:handoutMasterIdLst>
    <p:handoutMasterId r:id="rId39"/>
  </p:handoutMasterIdLst>
  <p:sldIdLst>
    <p:sldId id="394" r:id="rId4"/>
    <p:sldId id="466" r:id="rId5"/>
    <p:sldId id="500" r:id="rId6"/>
    <p:sldId id="506" r:id="rId7"/>
    <p:sldId id="521" r:id="rId8"/>
    <p:sldId id="522" r:id="rId9"/>
    <p:sldId id="524" r:id="rId10"/>
    <p:sldId id="523" r:id="rId11"/>
    <p:sldId id="501" r:id="rId12"/>
    <p:sldId id="525" r:id="rId13"/>
    <p:sldId id="526" r:id="rId14"/>
    <p:sldId id="507" r:id="rId15"/>
    <p:sldId id="527" r:id="rId16"/>
    <p:sldId id="528" r:id="rId17"/>
    <p:sldId id="529" r:id="rId18"/>
    <p:sldId id="530" r:id="rId19"/>
    <p:sldId id="510" r:id="rId20"/>
    <p:sldId id="531" r:id="rId21"/>
    <p:sldId id="532" r:id="rId22"/>
    <p:sldId id="534" r:id="rId23"/>
    <p:sldId id="536" r:id="rId24"/>
    <p:sldId id="533" r:id="rId25"/>
    <p:sldId id="511" r:id="rId26"/>
    <p:sldId id="538" r:id="rId27"/>
    <p:sldId id="539" r:id="rId28"/>
    <p:sldId id="509" r:id="rId29"/>
    <p:sldId id="537" r:id="rId30"/>
    <p:sldId id="513" r:id="rId31"/>
    <p:sldId id="518" r:id="rId32"/>
    <p:sldId id="505" r:id="rId33"/>
    <p:sldId id="503" r:id="rId34"/>
    <p:sldId id="442" r:id="rId35"/>
    <p:sldId id="352" r:id="rId36"/>
    <p:sldId id="393" r:id="rId3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A010"/>
    <a:srgbClr val="F8DC9E"/>
    <a:srgbClr val="FBEEDC"/>
    <a:srgbClr val="FBEEC9"/>
    <a:srgbClr val="603A14"/>
    <a:srgbClr val="E85C0E"/>
    <a:srgbClr val="BAB398"/>
    <a:srgbClr val="ADA485"/>
    <a:srgbClr val="C6C0AA"/>
    <a:srgbClr val="663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2" autoAdjust="0"/>
    <p:restoredTop sz="94595" autoAdjust="0"/>
  </p:normalViewPr>
  <p:slideViewPr>
    <p:cSldViewPr>
      <p:cViewPr varScale="1">
        <p:scale>
          <a:sx n="79" d="100"/>
          <a:sy n="79" d="100"/>
        </p:scale>
        <p:origin x="701" y="6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handoutMaster" Target="handoutMasters/handoutMaster1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28-Sep-16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28-Sep-16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91138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776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28-Sep-16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28-Sep-16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139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28-Sep-16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28-Sep-16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06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06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06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06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06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28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javascript-fundamentals" TargetMode="External"/><Relationship Id="rId21" Type="http://schemas.openxmlformats.org/officeDocument/2006/relationships/image" Target="../media/image32.png"/><Relationship Id="rId7" Type="http://schemas.openxmlformats.org/officeDocument/2006/relationships/image" Target="../media/image25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27.png"/><Relationship Id="rId5" Type="http://schemas.openxmlformats.org/officeDocument/2006/relationships/image" Target="../media/image24.png"/><Relationship Id="rId15" Type="http://schemas.openxmlformats.org/officeDocument/2006/relationships/image" Target="../media/image29.png"/><Relationship Id="rId23" Type="http://schemas.openxmlformats.org/officeDocument/2006/relationships/image" Target="../media/image33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31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26.png"/><Relationship Id="rId14" Type="http://schemas.openxmlformats.org/officeDocument/2006/relationships/hyperlink" Target="http://www.indeavr.com/" TargetMode="External"/><Relationship Id="rId22" Type="http://schemas.openxmlformats.org/officeDocument/2006/relationships/hyperlink" Target="http://www.telenor.bg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7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5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3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06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0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647700"/>
            <a:ext cx="8125251" cy="1171552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Functions and Arrow Functions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1819274"/>
            <a:ext cx="8125251" cy="118557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Functions, Parameters, Return Value, Arrow Functions (Lambda)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427412" y="3802114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986296">
            <a:off x="4776646" y="3589762"/>
            <a:ext cx="1851341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Functions</a:t>
            </a:r>
            <a:b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in JavaScript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25661">
            <a:off x="5390549" y="4889802"/>
            <a:ext cx="1023221" cy="102322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46180" y="4038600"/>
            <a:ext cx="4517858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C# / Java / C++ functions can be overloaded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Function overloading </a:t>
            </a:r>
            <a:r>
              <a:rPr lang="en-US" dirty="0"/>
              <a:t>== same name, different parameters</a:t>
            </a:r>
          </a:p>
          <a:p>
            <a:r>
              <a:rPr lang="en-US" dirty="0"/>
              <a:t>JavaScript (like Python and PHP) does not support overloading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Overloading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12812" y="3352800"/>
            <a:ext cx="10210800" cy="30081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printName(firstName, lastName) {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name = firstName;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(lastName != </a:t>
            </a:r>
            <a:r>
              <a:rPr lang="en-US" sz="29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undefined</a:t>
            </a:r>
            <a:r>
              <a:rPr lang="en-US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name += ' ' + lastName;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console.log(name);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7085012" y="5155255"/>
            <a:ext cx="4038601" cy="50359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36000" rIns="144000" bIns="36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printName('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Maria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');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5256212" y="5857379"/>
            <a:ext cx="5867400" cy="50359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36000" rIns="144000" bIns="36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printName('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Maria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','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Nikolova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');</a:t>
            </a: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8264611" y="3965200"/>
            <a:ext cx="3468601" cy="1044808"/>
          </a:xfrm>
          <a:prstGeom prst="wedgeRoundRectCallout">
            <a:avLst>
              <a:gd name="adj1" fmla="val -89106"/>
              <a:gd name="adj2" fmla="val 1581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Simulate overloading by parameter checks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376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 functions have special array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arguments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Number of Arguments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60412" y="2182238"/>
            <a:ext cx="10668000" cy="383756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sum() {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console.log("args count: " +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arguments.length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arguments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sum = 0;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(let x of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arguments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sum += x;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console.log("sum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sum);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6627812" y="3545869"/>
            <a:ext cx="48006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sum();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// 0 [] 0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627812" y="4372408"/>
            <a:ext cx="48006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sum(5,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3);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// 2 [5, 3] 8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6627812" y="5198947"/>
            <a:ext cx="48006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sum(4,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2,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3);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3 [4, 2, 3] 9 </a:t>
            </a:r>
          </a:p>
        </p:txBody>
      </p:sp>
    </p:spTree>
    <p:extLst>
      <p:ext uri="{BB962C8B-B14F-4D97-AF65-F5344CB8AC3E}">
        <p14:creationId xmlns:p14="http://schemas.microsoft.com/office/powerpoint/2010/main" val="629924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89061" y="5427800"/>
            <a:ext cx="10815551" cy="820600"/>
          </a:xfrm>
        </p:spPr>
        <p:txBody>
          <a:bodyPr/>
          <a:lstStyle/>
          <a:p>
            <a:r>
              <a:rPr lang="en-US" dirty="0"/>
              <a:t>Returning Values from a Function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0492" y="1389200"/>
            <a:ext cx="3929367" cy="330614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410" y="2702215"/>
            <a:ext cx="2286198" cy="235935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0034" y="1617800"/>
            <a:ext cx="2145978" cy="232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444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Can Return Values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2" y="1676400"/>
            <a:ext cx="10515600" cy="1510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multiply(a, b)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 * b;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6551612" y="2107287"/>
            <a:ext cx="4800600" cy="107988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m = multiply(3, 5);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console.log(m);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8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836612" y="3975629"/>
            <a:ext cx="10515600" cy="15107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hello()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console.log("hello");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5865812" y="4406516"/>
            <a:ext cx="5486400" cy="107988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v = hello();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console.log(v);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undefined</a:t>
            </a:r>
          </a:p>
        </p:txBody>
      </p:sp>
    </p:spTree>
    <p:extLst>
      <p:ext uri="{BB962C8B-B14F-4D97-AF65-F5344CB8AC3E}">
        <p14:creationId xmlns:p14="http://schemas.microsoft.com/office/powerpoint/2010/main" val="331507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 Values – Examples</a:t>
            </a:r>
          </a:p>
        </p:txBody>
      </p:sp>
      <p:sp>
        <p:nvSpPr>
          <p:cNvPr id="11" name="Text Placeholder 5"/>
          <p:cNvSpPr txBox="1">
            <a:spLocks/>
          </p:cNvSpPr>
          <p:nvPr/>
        </p:nvSpPr>
        <p:spPr>
          <a:xfrm>
            <a:off x="1314594" y="1181912"/>
            <a:ext cx="9559636" cy="280343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check(a)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(a &gt; 0)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"positive";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(a &lt; 0)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"negative";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2" name="Text Placeholder 5"/>
          <p:cNvSpPr txBox="1">
            <a:spLocks/>
          </p:cNvSpPr>
          <p:nvPr/>
        </p:nvSpPr>
        <p:spPr>
          <a:xfrm>
            <a:off x="1314594" y="3985345"/>
            <a:ext cx="9559636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console.log(check(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5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));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positive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console.log(check(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-5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));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negative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console.log(check(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));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undefined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console.log(check());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undefined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console.log(check(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"hello"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));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undefined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6856412" y="1678024"/>
            <a:ext cx="3352800" cy="1903376"/>
          </a:xfrm>
          <a:prstGeom prst="wedgeRoundRectCallout">
            <a:avLst>
              <a:gd name="adj1" fmla="val -74167"/>
              <a:gd name="adj2" fmla="val -3765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The function sometimes return a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string</a:t>
            </a:r>
            <a:r>
              <a:rPr lang="en-US" sz="2800" dirty="0">
                <a:solidFill>
                  <a:srgbClr val="FFFFFF"/>
                </a:solidFill>
              </a:rPr>
              <a:t>, sometimes returns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undefined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9790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JS function to check a string for symmetry</a:t>
            </a:r>
          </a:p>
          <a:p>
            <a:pPr lvl="1"/>
            <a:r>
              <a:rPr lang="en-US" dirty="0"/>
              <a:t>Examples: 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abcccba</a:t>
            </a:r>
            <a:r>
              <a:rPr lang="en-US" dirty="0"/>
              <a:t>"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true</a:t>
            </a:r>
            <a:r>
              <a:rPr lang="en-US" dirty="0">
                <a:sym typeface="Wingdings" panose="05000000000000000000" pitchFamily="2" charset="2"/>
              </a:rPr>
              <a:t>; 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xyz</a:t>
            </a:r>
            <a:r>
              <a:rPr lang="en-US" dirty="0">
                <a:sym typeface="Wingdings" panose="05000000000000000000" pitchFamily="2" charset="2"/>
              </a:rPr>
              <a:t>" 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false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Symmetry Check (Palindrome)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89012" y="2803101"/>
            <a:ext cx="10210800" cy="29880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isPalindrome([str])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(let i=0; i&lt;str.length/2; i++)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(str[i] != str[str.length-i-1])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false;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true;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6005" y="613491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https://judge.softuni.bg/Contests/306</a:t>
            </a:r>
            <a:endParaRPr lang="en-US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4722812" y="5142203"/>
            <a:ext cx="64770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isPalindrome(["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abba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"]);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// true</a:t>
            </a:r>
          </a:p>
        </p:txBody>
      </p:sp>
    </p:spTree>
    <p:extLst>
      <p:ext uri="{BB962C8B-B14F-4D97-AF65-F5344CB8AC3E}">
        <p14:creationId xmlns:p14="http://schemas.microsoft.com/office/powerpoint/2010/main" val="176796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JS function to return the day number by day of week</a:t>
            </a:r>
          </a:p>
          <a:p>
            <a:pPr lvl="1"/>
            <a:r>
              <a:rPr lang="en-US" dirty="0"/>
              <a:t>Example: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Monday</a:t>
            </a:r>
            <a:r>
              <a:rPr lang="en-US" dirty="0"/>
              <a:t>"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1</a:t>
            </a:r>
            <a:r>
              <a:rPr lang="en-US" dirty="0"/>
              <a:t>, …,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Sunday</a:t>
            </a:r>
            <a:r>
              <a:rPr lang="en-US" dirty="0"/>
              <a:t>"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7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other</a:t>
            </a:r>
            <a:r>
              <a:rPr lang="en-US" dirty="0">
                <a:sym typeface="Wingdings" panose="05000000000000000000" pitchFamily="2" charset="2"/>
              </a:rPr>
              <a:t> 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error</a:t>
            </a:r>
            <a:r>
              <a:rPr lang="en-US" dirty="0">
                <a:sym typeface="Wingdings" panose="05000000000000000000" pitchFamily="2" charset="2"/>
              </a:rPr>
              <a:t>"</a:t>
            </a:r>
            <a:endParaRPr lang="en-US" dirty="0"/>
          </a:p>
          <a:p>
            <a:pPr lvl="1"/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Day of Week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89012" y="2803101"/>
            <a:ext cx="10210800" cy="29880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dayOfWeek(day)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(day == 'Monday')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1;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(day == 'Sunday')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7;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"error";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6005" y="613491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https://judge.softuni.bg/Contests/306</a:t>
            </a:r>
            <a:endParaRPr lang="en-US" dirty="0"/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7999412" y="2687988"/>
            <a:ext cx="3720606" cy="1503012"/>
          </a:xfrm>
          <a:prstGeom prst="wedgeRoundRectCallout">
            <a:avLst>
              <a:gd name="adj1" fmla="val -68478"/>
              <a:gd name="adj2" fmla="val -1838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JS functions can return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mixed data type</a:t>
            </a:r>
            <a:r>
              <a:rPr lang="en-US" sz="2800" dirty="0">
                <a:solidFill>
                  <a:srgbClr val="FFFFFF"/>
                </a:solidFill>
              </a:rPr>
              <a:t>: e.g. number or string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5789612" y="5142202"/>
            <a:ext cx="54102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dayOfWeek("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Monday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");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// 1</a:t>
            </a:r>
          </a:p>
        </p:txBody>
      </p:sp>
    </p:spTree>
    <p:extLst>
      <p:ext uri="{BB962C8B-B14F-4D97-AF65-F5344CB8AC3E}">
        <p14:creationId xmlns:p14="http://schemas.microsoft.com/office/powerpoint/2010/main" val="2007966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916576"/>
            <a:ext cx="8938472" cy="820600"/>
          </a:xfrm>
        </p:spPr>
        <p:txBody>
          <a:bodyPr/>
          <a:lstStyle/>
          <a:p>
            <a:r>
              <a:rPr lang="en-US" dirty="0"/>
              <a:t>Function Variables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75288"/>
            <a:ext cx="8938472" cy="688256"/>
          </a:xfrm>
        </p:spPr>
        <p:txBody>
          <a:bodyPr/>
          <a:lstStyle/>
          <a:p>
            <a:r>
              <a:rPr lang="en-US" dirty="0"/>
              <a:t>Variables Holding Functions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13412" y="1245875"/>
            <a:ext cx="3929367" cy="33061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093" y="1828800"/>
            <a:ext cx="4322805" cy="295071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953112">
            <a:off x="3584051" y="631022"/>
            <a:ext cx="2145978" cy="232277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/>
          <p:cNvSpPr txBox="1"/>
          <p:nvPr/>
        </p:nvSpPr>
        <p:spPr>
          <a:xfrm rot="20462312">
            <a:off x="2223585" y="1955335"/>
            <a:ext cx="15119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f</a:t>
            </a:r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 </a:t>
            </a:r>
          </a:p>
        </p:txBody>
      </p:sp>
    </p:spTree>
    <p:extLst>
      <p:ext uri="{BB962C8B-B14F-4D97-AF65-F5344CB8AC3E}">
        <p14:creationId xmlns:p14="http://schemas.microsoft.com/office/powerpoint/2010/main" val="2676778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10481"/>
            <a:ext cx="11804822" cy="5570355"/>
          </a:xfrm>
        </p:spPr>
        <p:txBody>
          <a:bodyPr/>
          <a:lstStyle/>
          <a:p>
            <a:r>
              <a:rPr lang="en-US" dirty="0"/>
              <a:t>In JS variables can hold functions as their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Holding Functions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89012" y="1925320"/>
            <a:ext cx="10210800" cy="445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function(x) { return x * x; }</a:t>
            </a:r>
          </a:p>
          <a:p>
            <a:pPr marL="0" lvl="1" indent="0">
              <a:lnSpc>
                <a:spcPct val="100000"/>
              </a:lnSpc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(3));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9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(5));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25</a:t>
            </a:r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function(x) { return 2 * x; }</a:t>
            </a:r>
          </a:p>
          <a:p>
            <a:pPr marL="0" lvl="1" indent="0">
              <a:lnSpc>
                <a:spcPct val="100000"/>
              </a:lnSpc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(3));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6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(5));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10</a:t>
            </a:r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undefined;</a:t>
            </a:r>
          </a:p>
          <a:p>
            <a:pPr marL="0" lvl="1" indent="0">
              <a:lnSpc>
                <a:spcPct val="100000"/>
              </a:lnSpc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(3));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TypeError: f is not a function(…)</a:t>
            </a:r>
          </a:p>
        </p:txBody>
      </p:sp>
    </p:spTree>
    <p:extLst>
      <p:ext uri="{BB962C8B-B14F-4D97-AF65-F5344CB8AC3E}">
        <p14:creationId xmlns:p14="http://schemas.microsoft.com/office/powerpoint/2010/main" val="3912914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as Parameters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60412" y="1295400"/>
            <a:ext cx="10668000" cy="483475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repeatIt(count,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(let i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1; i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&lt;=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count; i++)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  <a:tabLst>
                <a:tab pos="3403600" algn="l"/>
              </a:tabLst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starsFunc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function(i)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console.log("**".repeat(i))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repeatIt(3,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starsFunc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repeatIt(3,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function(x) {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console.log(2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x);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7770812" y="2570480"/>
            <a:ext cx="1676400" cy="153040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44000" rIns="144000" bIns="0" rtlCol="0" anchor="t" anchorCtr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****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******</a:t>
            </a:r>
          </a:p>
        </p:txBody>
      </p:sp>
      <p:sp>
        <p:nvSpPr>
          <p:cNvPr id="7" name="Arrow: Bent-Up 6"/>
          <p:cNvSpPr/>
          <p:nvPr/>
        </p:nvSpPr>
        <p:spPr>
          <a:xfrm>
            <a:off x="5789612" y="4187241"/>
            <a:ext cx="3088640" cy="1062119"/>
          </a:xfrm>
          <a:prstGeom prst="bentUpArrow">
            <a:avLst>
              <a:gd name="adj1" fmla="val 15434"/>
              <a:gd name="adj2" fmla="val 25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0023156" y="2570480"/>
            <a:ext cx="795656" cy="153040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 anchor="t" anchorCtr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</a:p>
          <a:p>
            <a: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</a:p>
          <a:p>
            <a: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</a:t>
            </a:r>
          </a:p>
        </p:txBody>
      </p:sp>
      <p:sp>
        <p:nvSpPr>
          <p:cNvPr id="9" name="Arrow: Up 8"/>
          <p:cNvSpPr/>
          <p:nvPr/>
        </p:nvSpPr>
        <p:spPr>
          <a:xfrm>
            <a:off x="10230484" y="4187240"/>
            <a:ext cx="381000" cy="1197559"/>
          </a:xfrm>
          <a:prstGeom prst="upArrow">
            <a:avLst>
              <a:gd name="adj1" fmla="val 39333"/>
              <a:gd name="adj2" fmla="val 60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83540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Functions: Declare</a:t>
            </a:r>
            <a:r>
              <a:rPr lang="bg-BG" dirty="0"/>
              <a:t>,</a:t>
            </a:r>
            <a:r>
              <a:rPr lang="en-US" dirty="0"/>
              <a:t> Invoke</a:t>
            </a:r>
            <a:r>
              <a:rPr lang="bg-BG" dirty="0"/>
              <a:t>,</a:t>
            </a:r>
            <a:br>
              <a:rPr lang="bg-BG" dirty="0"/>
            </a:br>
            <a:r>
              <a:rPr lang="en-US" dirty="0"/>
              <a:t>Using Parameters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Return Value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Function Variables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Arrow Functions (Lambda)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Nested Functions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97242" y="2100930"/>
            <a:ext cx="1690258" cy="1690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3212" y="1486376"/>
            <a:ext cx="3574938" cy="46096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829" y="4343400"/>
            <a:ext cx="1455343" cy="14553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97262">
            <a:off x="10150719" y="1364121"/>
            <a:ext cx="1211868" cy="121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9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calculator that takes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two numbers </a:t>
            </a:r>
            <a:r>
              <a:rPr lang="en-US" dirty="0"/>
              <a:t>and 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operator</a:t>
            </a:r>
            <a:r>
              <a:rPr lang="en-US" dirty="0"/>
              <a:t> and performs a calculation between them using the operator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Functional Calculator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60412" y="2551888"/>
            <a:ext cx="10668000" cy="37575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calculate([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op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[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].map(Number);</a:t>
            </a:r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function(a,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op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op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b)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add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function(a,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b) {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a + b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subtract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function(a,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b) {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a </a:t>
            </a:r>
            <a:r>
              <a:rPr 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b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multiply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function(a,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b) {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a * b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divide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function(a,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b) {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a / b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};</a:t>
            </a:r>
            <a:endParaRPr lang="bg-BG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1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Functional </a:t>
            </a:r>
            <a:r>
              <a:rPr lang="en-US"/>
              <a:t>Calculator (2)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66400" y="1180288"/>
            <a:ext cx="10662012" cy="344976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switch (op)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case '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':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(a, b,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add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case '</a:t>
            </a:r>
            <a:r>
              <a:rPr lang="en-US" sz="30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':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(a, b,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subtract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 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case '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':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(a, b,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multiply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       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case '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':</a:t>
            </a: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(a, b,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divide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5849" y="6167735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https://judge.softuni.bg/Contests/306</a:t>
            </a:r>
            <a:endParaRPr lang="en-US" dirty="0"/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766400" y="4630051"/>
            <a:ext cx="10662012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console.log(calculate(['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2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', 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4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', 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+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']))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// 6</a:t>
            </a:r>
          </a:p>
        </p:txBody>
      </p:sp>
      <p:sp>
        <p:nvSpPr>
          <p:cNvPr id="11" name="Text Placeholder 5"/>
          <p:cNvSpPr txBox="1">
            <a:spLocks/>
          </p:cNvSpPr>
          <p:nvPr/>
        </p:nvSpPr>
        <p:spPr>
          <a:xfrm>
            <a:off x="766400" y="5279048"/>
            <a:ext cx="10662012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console.log(calculate(['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9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', 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2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', 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/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']))</a:t>
            </a: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// 4.5</a:t>
            </a:r>
          </a:p>
        </p:txBody>
      </p:sp>
    </p:spTree>
    <p:extLst>
      <p:ext uri="{BB962C8B-B14F-4D97-AF65-F5344CB8AC3E}">
        <p14:creationId xmlns:p14="http://schemas.microsoft.com/office/powerpoint/2010/main" val="90029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05840"/>
            <a:ext cx="11804822" cy="5570355"/>
          </a:xfrm>
        </p:spPr>
        <p:txBody>
          <a:bodyPr/>
          <a:lstStyle/>
          <a:p>
            <a:r>
              <a:rPr lang="en-US" dirty="0"/>
              <a:t>Immediately-invoked function expression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IIFE</a:t>
            </a:r>
            <a:r>
              <a:rPr lang="en-US" dirty="0"/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IIFE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731699" y="1828800"/>
            <a:ext cx="8559953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(count)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(let i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1; i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&lt;=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count; i++)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console.log('+'.repeat(i));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0268584" y="1828800"/>
            <a:ext cx="1236028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++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+++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++++</a:t>
            </a:r>
          </a:p>
        </p:txBody>
      </p:sp>
      <p:sp>
        <p:nvSpPr>
          <p:cNvPr id="9" name="Arrow: Right 8"/>
          <p:cNvSpPr/>
          <p:nvPr/>
        </p:nvSpPr>
        <p:spPr>
          <a:xfrm>
            <a:off x="9513418" y="2632584"/>
            <a:ext cx="5334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731699" y="4267200"/>
            <a:ext cx="8559953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()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x = 0;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function()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console.log(++x);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</p:txBody>
      </p:sp>
      <p:sp>
        <p:nvSpPr>
          <p:cNvPr id="11" name="Text Placeholder 5"/>
          <p:cNvSpPr txBox="1">
            <a:spLocks/>
          </p:cNvSpPr>
          <p:nvPr/>
        </p:nvSpPr>
        <p:spPr>
          <a:xfrm>
            <a:off x="10268584" y="4277360"/>
            <a:ext cx="1236028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</a:p>
        </p:txBody>
      </p:sp>
      <p:sp>
        <p:nvSpPr>
          <p:cNvPr id="12" name="Arrow: Right 11"/>
          <p:cNvSpPr/>
          <p:nvPr/>
        </p:nvSpPr>
        <p:spPr>
          <a:xfrm>
            <a:off x="9513418" y="5081144"/>
            <a:ext cx="5334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3" name="AutoShape 25"/>
          <p:cNvSpPr>
            <a:spLocks noChangeArrowheads="1"/>
          </p:cNvSpPr>
          <p:nvPr/>
        </p:nvSpPr>
        <p:spPr bwMode="auto">
          <a:xfrm>
            <a:off x="6495884" y="3563954"/>
            <a:ext cx="2922615" cy="1465246"/>
          </a:xfrm>
          <a:prstGeom prst="wedgeRoundRectCallout">
            <a:avLst>
              <a:gd name="adj1" fmla="val -66618"/>
              <a:gd name="adj2" fmla="val 4110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This is called "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closure</a:t>
            </a:r>
            <a:r>
              <a:rPr lang="en-US" sz="2800" dirty="0">
                <a:solidFill>
                  <a:srgbClr val="FFFFFF"/>
                </a:solidFill>
              </a:rPr>
              <a:t>" (a state is closed inside)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9058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63426" y="4643984"/>
            <a:ext cx="9583253" cy="820600"/>
          </a:xfrm>
        </p:spPr>
        <p:txBody>
          <a:bodyPr/>
          <a:lstStyle/>
          <a:p>
            <a:r>
              <a:rPr lang="en-US" dirty="0"/>
              <a:t>Arrow Functions is JS (Lambda)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263427" y="5541608"/>
            <a:ext cx="9583252" cy="719034"/>
          </a:xfrm>
        </p:spPr>
        <p:txBody>
          <a:bodyPr/>
          <a:lstStyle/>
          <a:p>
            <a:r>
              <a:rPr lang="en-US" dirty="0"/>
              <a:t>Short Syntax for Anonymous Functions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122526" y="1447800"/>
            <a:ext cx="6133248" cy="2677358"/>
            <a:chOff x="3122526" y="1447800"/>
            <a:chExt cx="6133248" cy="2677358"/>
          </a:xfrm>
        </p:grpSpPr>
        <p:sp>
          <p:nvSpPr>
            <p:cNvPr id="7" name="TextBox 6"/>
            <p:cNvSpPr txBox="1"/>
            <p:nvPr/>
          </p:nvSpPr>
          <p:spPr>
            <a:xfrm>
              <a:off x="3148012" y="1478280"/>
              <a:ext cx="6107762" cy="26468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00" b="1" spc="50" dirty="0">
                  <a:ln w="9525" cmpd="sng">
                    <a:solidFill>
                      <a:schemeClr val="tx2">
                        <a:lumMod val="90000"/>
                      </a:schemeClr>
                    </a:solidFill>
                    <a:prstDash val="solid"/>
                  </a:ln>
                  <a:solidFill>
                    <a:schemeClr val="tx2">
                      <a:lumMod val="75000"/>
                    </a:schemeClr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rPr>
                <a:t>() =&gt; …</a:t>
              </a: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3122526" y="1447800"/>
              <a:ext cx="6107762" cy="2646878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r>
                <a:rPr lang="en-US" sz="166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() =&gt; 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53922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 in JS can be written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short form </a:t>
            </a:r>
            <a:r>
              <a:rPr lang="en-US" dirty="0"/>
              <a:t>using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=&gt;</a:t>
            </a:r>
            <a:r>
              <a:rPr lang="en-US" dirty="0"/>
              <a:t>"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arrow</a:t>
            </a:r>
            <a:r>
              <a:rPr lang="en-US" dirty="0"/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Arrow Functions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0036" y="1934919"/>
            <a:ext cx="10502176" cy="114143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increment =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x =&gt; x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console.log(increment(5));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6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850036" y="3333153"/>
            <a:ext cx="10502176" cy="160310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increment =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function(x)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x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850036" y="5181600"/>
            <a:ext cx="10502176" cy="114143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sum =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(a, b) =&gt; a + b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console.log(sum(5, 6));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11</a:t>
            </a:r>
          </a:p>
        </p:txBody>
      </p:sp>
      <p:sp>
        <p:nvSpPr>
          <p:cNvPr id="9" name="Arrow: U-Turn 8"/>
          <p:cNvSpPr/>
          <p:nvPr/>
        </p:nvSpPr>
        <p:spPr>
          <a:xfrm rot="5400000">
            <a:off x="6797949" y="2024878"/>
            <a:ext cx="1793325" cy="2133600"/>
          </a:xfrm>
          <a:prstGeom prst="uturnArrow">
            <a:avLst>
              <a:gd name="adj1" fmla="val 11723"/>
              <a:gd name="adj2" fmla="val 15496"/>
              <a:gd name="adj3" fmla="val 17805"/>
              <a:gd name="adj4" fmla="val 35557"/>
              <a:gd name="adj5" fmla="val 724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7389812" y="4055301"/>
            <a:ext cx="3169564" cy="1126296"/>
          </a:xfrm>
          <a:prstGeom prst="wedgeRoundRectCallout">
            <a:avLst>
              <a:gd name="adj1" fmla="val -70925"/>
              <a:gd name="adj2" fmla="val -6284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This is the same as the above function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137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aggregate elements</a:t>
            </a:r>
          </a:p>
          <a:p>
            <a:pPr lvl="1"/>
            <a:r>
              <a:rPr lang="en-US" dirty="0"/>
              <a:t>The elements are given as array,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[1,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2,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3]</a:t>
            </a:r>
          </a:p>
          <a:p>
            <a:pPr lvl="1"/>
            <a:r>
              <a:rPr lang="en-US" dirty="0"/>
              <a:t>Start by given initial value,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0</a:t>
            </a:r>
          </a:p>
          <a:p>
            <a:pPr lvl="1"/>
            <a:r>
              <a:rPr lang="en-US" dirty="0"/>
              <a:t>At each iteration apply given aggregate function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Aggregate Elements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91703" y="3968426"/>
            <a:ext cx="10618842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aggregate(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[10,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20,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30]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(a,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b) =&gt; a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60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791703" y="4876800"/>
            <a:ext cx="10618842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aggregate(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[10,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20,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30]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(a,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b) =&gt; a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6000</a:t>
            </a:r>
          </a:p>
        </p:txBody>
      </p:sp>
      <p:sp>
        <p:nvSpPr>
          <p:cNvPr id="11" name="Rectangle: Rounded Corners 10"/>
          <p:cNvSpPr/>
          <p:nvPr/>
        </p:nvSpPr>
        <p:spPr>
          <a:xfrm>
            <a:off x="2999396" y="4953000"/>
            <a:ext cx="2323288" cy="533400"/>
          </a:xfrm>
          <a:prstGeom prst="roundRect">
            <a:avLst/>
          </a:prstGeom>
          <a:solidFill>
            <a:srgbClr val="D2A010">
              <a:alpha val="10196"/>
            </a:srgb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7" name="AutoShape 25"/>
          <p:cNvSpPr>
            <a:spLocks noChangeArrowheads="1"/>
          </p:cNvSpPr>
          <p:nvPr/>
        </p:nvSpPr>
        <p:spPr bwMode="auto">
          <a:xfrm>
            <a:off x="1325102" y="5819398"/>
            <a:ext cx="2711910" cy="657602"/>
          </a:xfrm>
          <a:prstGeom prst="wedgeRoundRectCallout">
            <a:avLst>
              <a:gd name="adj1" fmla="val 32000"/>
              <a:gd name="adj2" fmla="val -10704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Input elements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Rectangle: Rounded Corners 11"/>
          <p:cNvSpPr/>
          <p:nvPr/>
        </p:nvSpPr>
        <p:spPr>
          <a:xfrm>
            <a:off x="5561012" y="4953000"/>
            <a:ext cx="533400" cy="533400"/>
          </a:xfrm>
          <a:prstGeom prst="roundRect">
            <a:avLst/>
          </a:prstGeom>
          <a:solidFill>
            <a:srgbClr val="D2A010">
              <a:alpha val="10196"/>
            </a:srgb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3" name="Rectangle: Rounded Corners 12"/>
          <p:cNvSpPr/>
          <p:nvPr/>
        </p:nvSpPr>
        <p:spPr>
          <a:xfrm>
            <a:off x="6311096" y="4953000"/>
            <a:ext cx="2841043" cy="533400"/>
          </a:xfrm>
          <a:prstGeom prst="roundRect">
            <a:avLst/>
          </a:prstGeom>
          <a:solidFill>
            <a:srgbClr val="D2A010">
              <a:alpha val="10196"/>
            </a:srgb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5250214" y="5819395"/>
            <a:ext cx="2102310" cy="657602"/>
          </a:xfrm>
          <a:prstGeom prst="wedgeRoundRectCallout">
            <a:avLst>
              <a:gd name="adj1" fmla="val -22567"/>
              <a:gd name="adj2" fmla="val -10556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Initial value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7847012" y="5819395"/>
            <a:ext cx="3200400" cy="657602"/>
          </a:xfrm>
          <a:prstGeom prst="wedgeRoundRectCallout">
            <a:avLst>
              <a:gd name="adj1" fmla="val -42344"/>
              <a:gd name="adj2" fmla="val -11000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</a:rPr>
              <a:t>Aggregate function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91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1" grpId="0" animBg="1"/>
      <p:bldP spid="7" grpId="0" animBg="1"/>
      <p:bldP spid="12" grpId="0" animBg="1"/>
      <p:bldP spid="13" grpId="0" animBg="1"/>
      <p:bldP spid="8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12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Using the aggregating function, calculate:</a:t>
            </a:r>
          </a:p>
          <a:p>
            <a:pPr lvl="1">
              <a:spcBef>
                <a:spcPts val="12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en-US" dirty="0"/>
              <a:t> of elements</a:t>
            </a:r>
          </a:p>
          <a:p>
            <a:pPr lvl="2"/>
            <a:r>
              <a:rPr lang="en-US" dirty="0"/>
              <a:t>e.g. [1, 2, 4] </a:t>
            </a:r>
            <a:r>
              <a:rPr lang="en-US" dirty="0">
                <a:sym typeface="Wingdings" panose="05000000000000000000" pitchFamily="2" charset="2"/>
              </a:rPr>
              <a:t> 1 + 2 + 4  7</a:t>
            </a:r>
            <a:endParaRPr lang="en-US" dirty="0"/>
          </a:p>
          <a:p>
            <a:pPr lvl="1">
              <a:spcBef>
                <a:spcPts val="12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en-US" dirty="0"/>
              <a:t>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inverse</a:t>
            </a:r>
            <a:r>
              <a:rPr lang="en-US" dirty="0"/>
              <a:t> elements (</a:t>
            </a:r>
            <a:r>
              <a:rPr lang="en-US" noProof="1"/>
              <a:t>1/a</a:t>
            </a:r>
            <a:r>
              <a:rPr lang="en-US" baseline="-25000" noProof="1"/>
              <a:t>i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E.g. [1, 2, 4] </a:t>
            </a:r>
            <a:r>
              <a:rPr lang="en-US" dirty="0">
                <a:sym typeface="Wingdings" panose="05000000000000000000" pitchFamily="2" charset="2"/>
              </a:rPr>
              <a:t> 1/1 + 1/2 +1/4  7/4  3.5</a:t>
            </a:r>
            <a:endParaRPr lang="en-US" dirty="0"/>
          </a:p>
          <a:p>
            <a:pPr lvl="1">
              <a:spcBef>
                <a:spcPts val="12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Concatenation</a:t>
            </a:r>
            <a:r>
              <a:rPr lang="en-US" dirty="0"/>
              <a:t> of elements</a:t>
            </a:r>
          </a:p>
          <a:p>
            <a:pPr lvl="2"/>
            <a:r>
              <a:rPr lang="en-US" dirty="0"/>
              <a:t>e.g. ['1', '2', '4'] </a:t>
            </a:r>
            <a:r>
              <a:rPr lang="en-US" dirty="0">
                <a:sym typeface="Wingdings" panose="05000000000000000000" pitchFamily="2" charset="2"/>
              </a:rPr>
              <a:t> '1'+'2'+'4'  '124'</a:t>
            </a:r>
            <a:endParaRPr lang="en-US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Problem: Sum / Inverse Sum / Concatenate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459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Aggregate Elements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774982" y="990600"/>
            <a:ext cx="10729630" cy="52502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aggregateElements(input) {</a:t>
            </a:r>
          </a:p>
          <a:p>
            <a:pPr marL="0" lvl="1" indent="0">
              <a:lnSpc>
                <a:spcPct val="100000"/>
              </a:lnSpc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elements = input.map(Number);</a:t>
            </a:r>
          </a:p>
          <a:p>
            <a:pPr marL="0" lvl="1" indent="0">
              <a:lnSpc>
                <a:spcPct val="100000"/>
              </a:lnSpc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aggregate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(elements,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(a, b) =&gt; a + b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aggregate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(elements,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(a, b) =&gt; a + 1 / b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aggregate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(elements,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''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(a, b) =&gt; a + b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function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aggregate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(arr, initVal,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let val = initVal;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for (let i = 0; i &lt; arr.length; i++)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val =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</a:t>
            </a: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(val, arr[i]);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console.log(val);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6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70613" y="6300679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https://judge.softuni.bg/Contests/306</a:t>
            </a:r>
            <a:endParaRPr lang="en-US" dirty="0"/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1751012" y="5660772"/>
            <a:ext cx="9753600" cy="57629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aggregateElements(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[10,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20,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30]</a:t>
            </a:r>
            <a:r>
              <a:rPr lang="en-US" sz="27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7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60 1.833 102030</a:t>
            </a:r>
          </a:p>
        </p:txBody>
      </p:sp>
    </p:spTree>
    <p:extLst>
      <p:ext uri="{BB962C8B-B14F-4D97-AF65-F5344CB8AC3E}">
        <p14:creationId xmlns:p14="http://schemas.microsoft.com/office/powerpoint/2010/main" val="4216843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75317" y="5504000"/>
            <a:ext cx="10072095" cy="820600"/>
          </a:xfrm>
        </p:spPr>
        <p:txBody>
          <a:bodyPr/>
          <a:lstStyle/>
          <a:p>
            <a:r>
              <a:rPr lang="en-US" dirty="0"/>
              <a:t>Nested Functions</a:t>
            </a:r>
          </a:p>
        </p:txBody>
      </p:sp>
      <p:pic>
        <p:nvPicPr>
          <p:cNvPr id="1026" name="Picture 2" descr="Резултат с изображение за nes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915" y="1331551"/>
            <a:ext cx="3570061" cy="3570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70612" y="1682126"/>
            <a:ext cx="3385834" cy="284881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97800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00677"/>
            <a:ext cx="11804822" cy="55703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3200" dirty="0"/>
              <a:t>Functions in JS can be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nested</a:t>
            </a:r>
            <a:r>
              <a:rPr lang="en-US" sz="3200" dirty="0"/>
              <a:t>, i.e. hold other functions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sz="3000" dirty="0"/>
              <a:t>Inner functions have access to variables from their parent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Words Uppercase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17126" y="2209800"/>
            <a:ext cx="10562645" cy="293926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function wordsUppercase([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]) {</a:t>
            </a:r>
          </a:p>
          <a:p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  let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strUpper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.toUpperCase();</a:t>
            </a:r>
          </a:p>
          <a:p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  let words = extractWords();</a:t>
            </a:r>
          </a:p>
          <a:p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  words = words.filter(w</a:t>
            </a:r>
            <a:r>
              <a:rPr lang="en-US" sz="2500" b="1" noProof="1">
                <a:solidFill>
                  <a:srgbClr val="FBEEC9"/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=&gt;</a:t>
            </a:r>
            <a:r>
              <a:rPr lang="en-US" sz="2500" b="1" noProof="1">
                <a:solidFill>
                  <a:srgbClr val="FBEEC9"/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w</a:t>
            </a:r>
            <a:r>
              <a:rPr lang="en-US" sz="2500" b="1" noProof="1">
                <a:solidFill>
                  <a:srgbClr val="FBEEC9"/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!=</a:t>
            </a:r>
            <a:r>
              <a:rPr lang="en-US" sz="2500" b="1" noProof="1">
                <a:solidFill>
                  <a:srgbClr val="FBEEC9"/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'');</a:t>
            </a:r>
          </a:p>
          <a:p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  return words.join(', ');</a:t>
            </a:r>
          </a:p>
          <a:p>
            <a:pPr>
              <a:spcBef>
                <a:spcPts val="1200"/>
              </a:spcBef>
            </a:pP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  function</a:t>
            </a:r>
            <a:r>
              <a:rPr lang="en-US" sz="2500" b="1" noProof="1">
                <a:solidFill>
                  <a:srgbClr val="FBEEC9"/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extractWords()</a:t>
            </a:r>
            <a:r>
              <a:rPr lang="en-US" sz="2500" b="1" noProof="1">
                <a:solidFill>
                  <a:srgbClr val="FBEEC9"/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{</a:t>
            </a:r>
            <a:r>
              <a:rPr lang="en-US" sz="2500" b="1" noProof="1">
                <a:solidFill>
                  <a:srgbClr val="FBEEC9"/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500" b="1" noProof="1">
                <a:solidFill>
                  <a:srgbClr val="FBEEC9"/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strUpper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.split(/\W+/);</a:t>
            </a:r>
            <a:r>
              <a:rPr lang="en-US" sz="2500" b="1" noProof="1">
                <a:solidFill>
                  <a:srgbClr val="FBEEC9"/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en-US" sz="2500" b="1" dirty="0">
              <a:solidFill>
                <a:schemeClr val="tx2">
                  <a:lumMod val="75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17126" y="5149540"/>
            <a:ext cx="10562645" cy="5301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lvl="0">
              <a:spcBef>
                <a:spcPts val="1200"/>
              </a:spcBef>
            </a:pP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wordsUppercase(['</a:t>
            </a:r>
            <a:r>
              <a:rPr lang="en-US" sz="2500" b="1" noProof="1">
                <a:solidFill>
                  <a:srgbClr val="FBEEC9"/>
                </a:solidFill>
                <a:cs typeface="Consolas" pitchFamily="49" charset="0"/>
              </a:rPr>
              <a:t>Hi, how are you?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']);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//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bg-BG" sz="25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"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HI,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HOW,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ARE,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YOU</a:t>
            </a:r>
            <a:r>
              <a:rPr lang="bg-BG" sz="25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"</a:t>
            </a:r>
            <a:endParaRPr lang="en-US" sz="25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ea typeface="Consolas"/>
              <a:cs typeface="Consolas"/>
              <a:sym typeface="Consola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17126" y="5679667"/>
            <a:ext cx="10562645" cy="53012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lvl="0">
              <a:spcBef>
                <a:spcPts val="1200"/>
              </a:spcBef>
            </a:pPr>
            <a:r>
              <a:rPr lang="en-US" sz="2500" b="1" noProof="1">
                <a:solidFill>
                  <a:srgbClr val="FBEEC9"/>
                </a:solidFill>
                <a:latin typeface="Consolas"/>
                <a:ea typeface="Consolas"/>
                <a:cs typeface="Consolas"/>
                <a:sym typeface="Consolas"/>
              </a:rPr>
              <a:t>extractWords([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'</a:t>
            </a:r>
            <a:r>
              <a:rPr lang="en-US" sz="2500" b="1" noProof="1">
                <a:solidFill>
                  <a:srgbClr val="FBEEC9"/>
                </a:solidFill>
                <a:ea typeface="Consolas"/>
                <a:cs typeface="Consolas"/>
                <a:sym typeface="Consolas"/>
              </a:rPr>
              <a:t>Hello functions</a:t>
            </a:r>
            <a:r>
              <a:rPr lang="en-US" sz="2500" b="1" noProof="1">
                <a:solidFill>
                  <a:srgbClr val="FBEEC9"/>
                </a:solidFill>
                <a:latin typeface="Consolas" pitchFamily="49" charset="0"/>
                <a:cs typeface="Consolas" pitchFamily="49" charset="0"/>
              </a:rPr>
              <a:t>']</a:t>
            </a:r>
            <a:r>
              <a:rPr lang="en-US" sz="2500" b="1" noProof="1">
                <a:solidFill>
                  <a:srgbClr val="FBEEC9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// ReferenceError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55414" y="6282426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https://judge.softuni.bg/Contests/306</a:t>
            </a:r>
            <a:endParaRPr lang="en-US" dirty="0"/>
          </a:p>
        </p:txBody>
      </p:sp>
      <p:sp>
        <p:nvSpPr>
          <p:cNvPr id="12" name="Arrow: Bent 11"/>
          <p:cNvSpPr/>
          <p:nvPr/>
        </p:nvSpPr>
        <p:spPr>
          <a:xfrm flipH="1">
            <a:off x="7085012" y="2659110"/>
            <a:ext cx="676072" cy="1608090"/>
          </a:xfrm>
          <a:prstGeom prst="bentArrow">
            <a:avLst>
              <a:gd name="adj1" fmla="val 25000"/>
              <a:gd name="adj2" fmla="val 30585"/>
              <a:gd name="adj3" fmla="val 42553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15" name="Arrow: Curved Right 14"/>
          <p:cNvSpPr/>
          <p:nvPr/>
        </p:nvSpPr>
        <p:spPr>
          <a:xfrm>
            <a:off x="455612" y="3161490"/>
            <a:ext cx="713360" cy="1507786"/>
          </a:xfrm>
          <a:prstGeom prst="curvedRightArrow">
            <a:avLst>
              <a:gd name="adj1" fmla="val 21294"/>
              <a:gd name="adj2" fmla="val 50000"/>
              <a:gd name="adj3" fmla="val 359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4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12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#5595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19278"/>
            <a:ext cx="10363200" cy="820600"/>
          </a:xfrm>
        </p:spPr>
        <p:txBody>
          <a:bodyPr/>
          <a:lstStyle/>
          <a:p>
            <a:r>
              <a:rPr lang="en-US" dirty="0"/>
              <a:t>Practice: Functions in JS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400" y="838200"/>
            <a:ext cx="3524026" cy="36375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431036" y="2222089"/>
            <a:ext cx="2102337" cy="176888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25661">
            <a:off x="1483680" y="1968251"/>
            <a:ext cx="1993969" cy="199396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746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Function</a:t>
            </a:r>
            <a:r>
              <a:rPr lang="en-US" dirty="0"/>
              <a:t> == named piece of code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Can take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  <a:r>
              <a:rPr lang="en-US" dirty="0"/>
              <a:t> and return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result</a:t>
            </a:r>
          </a:p>
          <a:p>
            <a:pPr>
              <a:lnSpc>
                <a:spcPct val="95000"/>
              </a:lnSpc>
            </a:pPr>
            <a:endParaRPr lang="en-US" sz="3200" dirty="0"/>
          </a:p>
          <a:p>
            <a:pPr>
              <a:lnSpc>
                <a:spcPct val="95000"/>
              </a:lnSpc>
            </a:pPr>
            <a:endParaRPr lang="en-US" sz="3200" dirty="0"/>
          </a:p>
          <a:p>
            <a:pPr>
              <a:lnSpc>
                <a:spcPct val="95000"/>
              </a:lnSpc>
            </a:pPr>
            <a:endParaRPr lang="en-US" sz="3200" dirty="0"/>
          </a:p>
          <a:p>
            <a:pPr>
              <a:lnSpc>
                <a:spcPct val="95000"/>
              </a:lnSpc>
            </a:pPr>
            <a:endParaRPr lang="en-US" sz="3200" dirty="0"/>
          </a:p>
          <a:p>
            <a:pPr>
              <a:lnSpc>
                <a:spcPct val="95000"/>
              </a:lnSpc>
            </a:pPr>
            <a:r>
              <a:rPr lang="en-US" sz="3200" dirty="0"/>
              <a:t>Arrow functions ≈ short function syntax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212" y="1447800"/>
            <a:ext cx="3091494" cy="229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529" y="4267200"/>
            <a:ext cx="2009177" cy="2009177"/>
          </a:xfrm>
          <a:prstGeom prst="rect">
            <a:avLst/>
          </a:prstGeom>
        </p:spPr>
      </p:pic>
      <p:sp>
        <p:nvSpPr>
          <p:cNvPr id="9" name="Text Placeholder 5"/>
          <p:cNvSpPr txBox="1">
            <a:spLocks/>
          </p:cNvSpPr>
          <p:nvPr/>
        </p:nvSpPr>
        <p:spPr>
          <a:xfrm>
            <a:off x="760412" y="2514600"/>
            <a:ext cx="7010400" cy="21140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calcSum(a, b) {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sum = a + b;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sum;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760412" y="5562600"/>
            <a:ext cx="7010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[10, 20, 30].filter(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 =&gt; a &gt; 15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3990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Functions and Arrow Functions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https://softuni.bg/courses/javascript-fundamentals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09376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5840" y="1255208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55208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276030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2"/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115840" y="2392344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682936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en-US" dirty="0"/>
              <a:t>JavaScript Functions Overview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Declaring and Invoking Functions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434" y="1371600"/>
            <a:ext cx="8804028" cy="3118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805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/>
          <p:cNvSpPr txBox="1">
            <a:spLocks/>
          </p:cNvSpPr>
          <p:nvPr/>
        </p:nvSpPr>
        <p:spPr>
          <a:xfrm>
            <a:off x="5526977" y="3977882"/>
            <a:ext cx="1204563" cy="5867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Text Placeholder 5"/>
          <p:cNvSpPr txBox="1">
            <a:spLocks/>
          </p:cNvSpPr>
          <p:nvPr/>
        </p:nvSpPr>
        <p:spPr>
          <a:xfrm>
            <a:off x="3056140" y="3972512"/>
            <a:ext cx="2371928" cy="5867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Function</a:t>
            </a:r>
            <a:r>
              <a:rPr lang="en-US" dirty="0"/>
              <a:t> == named piece of code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Can take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  <a:r>
              <a:rPr lang="en-US" dirty="0"/>
              <a:t> and return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result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JS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63589" y="3876958"/>
            <a:ext cx="10256784" cy="181329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printStars(count)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console.log("*".repeat(count));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1613012" y="2565682"/>
            <a:ext cx="2881200" cy="1047592"/>
          </a:xfrm>
          <a:prstGeom prst="wedgeRoundRectCallout">
            <a:avLst>
              <a:gd name="adj1" fmla="val 39329"/>
              <a:gd name="adj2" fmla="val 9302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Function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en-US" sz="2800" dirty="0">
                <a:solidFill>
                  <a:srgbClr val="FFFFFF"/>
                </a:solidFill>
              </a:rPr>
              <a:t>: use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camelCase</a:t>
            </a: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5828524" y="2565682"/>
            <a:ext cx="3505200" cy="1047592"/>
          </a:xfrm>
          <a:prstGeom prst="wedgeRoundRectCallout">
            <a:avLst>
              <a:gd name="adj1" fmla="val -42358"/>
              <a:gd name="adj2" fmla="val 9394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Function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  <a:r>
              <a:rPr lang="en-US" sz="2800" dirty="0">
                <a:solidFill>
                  <a:srgbClr val="FFFFFF"/>
                </a:solidFill>
              </a:rPr>
              <a:t>: use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camelCase</a:t>
            </a: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963589" y="5690248"/>
            <a:ext cx="10256784" cy="71055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printStars(10);</a:t>
            </a:r>
            <a:endParaRPr lang="en-US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8990012" y="4260773"/>
            <a:ext cx="2438400" cy="1044808"/>
          </a:xfrm>
          <a:prstGeom prst="wedgeRoundRectCallout">
            <a:avLst>
              <a:gd name="adj1" fmla="val -106359"/>
              <a:gd name="adj2" fmla="val -4563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The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{</a:t>
            </a:r>
            <a:r>
              <a:rPr lang="en-US" sz="2800" dirty="0">
                <a:solidFill>
                  <a:srgbClr val="FFFFFF"/>
                </a:solidFill>
              </a:rPr>
              <a:t> stays at the same line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5112696" y="5370783"/>
            <a:ext cx="3237688" cy="661771"/>
          </a:xfrm>
          <a:prstGeom prst="wedgeRoundRectCallout">
            <a:avLst>
              <a:gd name="adj1" fmla="val -65823"/>
              <a:gd name="adj2" fmla="val 4800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Invoke</a:t>
            </a:r>
            <a:r>
              <a:rPr lang="en-US" sz="2800" dirty="0">
                <a:solidFill>
                  <a:srgbClr val="FFFFFF"/>
                </a:solidFill>
              </a:rPr>
              <a:t> the function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187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2" grpId="0" animBg="1"/>
      <p:bldP spid="6" grpId="0" animBg="1"/>
      <p:bldP spid="8" grpId="0" animBg="1"/>
      <p:bldP spid="10" grpId="0" animBg="1"/>
      <p:bldP spid="11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JS function to print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triangle of stars </a:t>
            </a:r>
            <a:r>
              <a:rPr lang="en-US" dirty="0"/>
              <a:t>of size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5933515" y="3095230"/>
            <a:ext cx="1014792" cy="203788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</a:p>
          <a:p>
            <a:pPr marL="0" lvl="1" inden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</a:t>
            </a:r>
            <a:b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</a:t>
            </a:r>
          </a:p>
          <a:p>
            <a:pPr marL="0" lvl="1" inden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</a:t>
            </a:r>
            <a:endParaRPr lang="bg-BG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Triangle of Stars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1370012" y="4573561"/>
            <a:ext cx="558823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2624363" y="4111896"/>
            <a:ext cx="803693" cy="160310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rrow: Right 6"/>
          <p:cNvSpPr/>
          <p:nvPr/>
        </p:nvSpPr>
        <p:spPr>
          <a:xfrm>
            <a:off x="2100691" y="4747997"/>
            <a:ext cx="381000" cy="330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4681763" y="3777208"/>
            <a:ext cx="558823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Arrow: Right 10"/>
          <p:cNvSpPr/>
          <p:nvPr/>
        </p:nvSpPr>
        <p:spPr>
          <a:xfrm>
            <a:off x="5412442" y="3951644"/>
            <a:ext cx="381000" cy="330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5" name="Text Placeholder 5"/>
          <p:cNvSpPr txBox="1">
            <a:spLocks/>
          </p:cNvSpPr>
          <p:nvPr/>
        </p:nvSpPr>
        <p:spPr>
          <a:xfrm>
            <a:off x="1392677" y="2514600"/>
            <a:ext cx="558823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Text Placeholder 5"/>
          <p:cNvSpPr txBox="1">
            <a:spLocks/>
          </p:cNvSpPr>
          <p:nvPr/>
        </p:nvSpPr>
        <p:spPr>
          <a:xfrm>
            <a:off x="2647028" y="2514600"/>
            <a:ext cx="781028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Arrow: Right 16"/>
          <p:cNvSpPr/>
          <p:nvPr/>
        </p:nvSpPr>
        <p:spPr>
          <a:xfrm>
            <a:off x="2123356" y="2689036"/>
            <a:ext cx="381000" cy="330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8" name="Text Placeholder 5"/>
          <p:cNvSpPr txBox="1">
            <a:spLocks/>
          </p:cNvSpPr>
          <p:nvPr/>
        </p:nvSpPr>
        <p:spPr>
          <a:xfrm>
            <a:off x="9340908" y="2788447"/>
            <a:ext cx="1173104" cy="266854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</a:p>
          <a:p>
            <a:pPr marL="0" lvl="1" inden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</a:t>
            </a:r>
            <a:b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</a:t>
            </a:r>
            <a:b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****</a:t>
            </a:r>
          </a:p>
          <a:p>
            <a:pPr marL="0" lvl="1" inden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</a:t>
            </a:r>
          </a:p>
          <a:p>
            <a:pPr marL="0" lvl="1" inden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</a:t>
            </a:r>
            <a:endParaRPr lang="bg-BG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Text Placeholder 5"/>
          <p:cNvSpPr txBox="1">
            <a:spLocks/>
          </p:cNvSpPr>
          <p:nvPr/>
        </p:nvSpPr>
        <p:spPr>
          <a:xfrm>
            <a:off x="8117745" y="3777464"/>
            <a:ext cx="558823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Arrow: Right 19"/>
          <p:cNvSpPr/>
          <p:nvPr/>
        </p:nvSpPr>
        <p:spPr>
          <a:xfrm>
            <a:off x="8848424" y="3951900"/>
            <a:ext cx="381000" cy="330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5844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0" name="Content Placehold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 in JS 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nested</a:t>
            </a:r>
            <a:r>
              <a:rPr lang="en-US" dirty="0"/>
              <a:t> (function inside a function)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Triangle of Stars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963589" y="1967138"/>
            <a:ext cx="10256784" cy="397574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printTriangle(n)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0" lvl="1" indent="0">
              <a:lnSpc>
                <a:spcPct val="110000"/>
              </a:lnSpc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function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printStars(count)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console.log("*".repeat(count));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(let i=1; i&lt;=n; i++) printStars(i);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(let i=n-1; i&gt;0; i--) printStars(i);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618413" y="5398084"/>
            <a:ext cx="3601960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/>
          <a:p>
            <a:pPr algn="ctr"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printTriangle(3);</a:t>
            </a:r>
            <a:endParaRPr lang="en-US" sz="26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6005" y="6133288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https://judge.softuni.bg/Contests/306</a:t>
            </a:r>
            <a:endParaRPr lang="en-US" dirty="0"/>
          </a:p>
        </p:txBody>
      </p:sp>
      <p:sp>
        <p:nvSpPr>
          <p:cNvPr id="22" name="Arrow: Bent 21"/>
          <p:cNvSpPr/>
          <p:nvPr/>
        </p:nvSpPr>
        <p:spPr>
          <a:xfrm flipH="1">
            <a:off x="7466012" y="2715640"/>
            <a:ext cx="1371600" cy="1551560"/>
          </a:xfrm>
          <a:prstGeom prst="bentArrow">
            <a:avLst>
              <a:gd name="adj1" fmla="val 12436"/>
              <a:gd name="adj2" fmla="val 14853"/>
              <a:gd name="adj3" fmla="val 20137"/>
              <a:gd name="adj4" fmla="val 30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684556" y="4307298"/>
            <a:ext cx="3062400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/>
          <a:p>
            <a:pPr algn="ctr"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endParaRPr lang="en-US" sz="26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856412" y="4810459"/>
            <a:ext cx="3062400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/>
          <a:p>
            <a:pPr algn="ctr"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endParaRPr lang="en-US" sz="26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5" name="Text Placeholder 5"/>
          <p:cNvSpPr txBox="1">
            <a:spLocks/>
          </p:cNvSpPr>
          <p:nvPr/>
        </p:nvSpPr>
        <p:spPr>
          <a:xfrm>
            <a:off x="10205581" y="1966417"/>
            <a:ext cx="1014792" cy="203788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</a:p>
          <a:p>
            <a:pPr marL="0" lvl="1" inden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</a:t>
            </a:r>
            <a:b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***</a:t>
            </a:r>
          </a:p>
          <a:p>
            <a:pPr marL="0" lvl="1" inden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**</a:t>
            </a:r>
            <a:endParaRPr lang="bg-BG" sz="30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bg-BG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060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22" grpId="0" animBg="1"/>
      <p:bldP spid="23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12209"/>
            <a:ext cx="11804822" cy="5570355"/>
          </a:xfrm>
        </p:spPr>
        <p:txBody>
          <a:bodyPr/>
          <a:lstStyle/>
          <a:p>
            <a:r>
              <a:rPr lang="en-US" dirty="0"/>
              <a:t>Functions in JS can have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default parameter</a:t>
            </a:r>
            <a:r>
              <a:rPr lang="en-US" dirty="0"/>
              <a:t>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Function Parameter Values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63589" y="1885544"/>
            <a:ext cx="10256784" cy="160310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printStars(count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5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console.log("*".repeat(count));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963589" y="3797876"/>
            <a:ext cx="10256784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printStars();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*****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963589" y="4786878"/>
            <a:ext cx="10256784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printStars(2);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**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963589" y="5775880"/>
            <a:ext cx="10256784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printStars(3, 5, 8);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***</a:t>
            </a:r>
          </a:p>
        </p:txBody>
      </p:sp>
    </p:spTree>
    <p:extLst>
      <p:ext uri="{BB962C8B-B14F-4D97-AF65-F5344CB8AC3E}">
        <p14:creationId xmlns:p14="http://schemas.microsoft.com/office/powerpoint/2010/main" val="137185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Write a JS function to print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square of stars 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645300" y="1866088"/>
            <a:ext cx="7471018" cy="41422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squareOfStars(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0" lvl="1" indent="0">
              <a:lnSpc>
                <a:spcPct val="100000"/>
              </a:lnSpc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function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printStars(count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n</a:t>
            </a: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</a:t>
            </a:r>
            <a:r>
              <a:rPr lang="en-US" sz="3000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console.log("*" + 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" *".repeat(count-1));</a:t>
            </a:r>
            <a:endParaRPr lang="en-US" sz="3000" b="1" noProof="1">
              <a:solidFill>
                <a:srgbClr val="FBEEC9">
                  <a:lumMod val="75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C9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(let i=1; i&lt;=n; i++)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printStars();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Square of Stars</a:t>
            </a:r>
          </a:p>
        </p:txBody>
      </p:sp>
      <p:sp>
        <p:nvSpPr>
          <p:cNvPr id="12" name="Text Placeholder 5"/>
          <p:cNvSpPr txBox="1">
            <a:spLocks/>
          </p:cNvSpPr>
          <p:nvPr/>
        </p:nvSpPr>
        <p:spPr>
          <a:xfrm>
            <a:off x="9708364" y="1871877"/>
            <a:ext cx="1375231" cy="142828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* *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* *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* *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Text Placeholder 5"/>
          <p:cNvSpPr txBox="1">
            <a:spLocks/>
          </p:cNvSpPr>
          <p:nvPr/>
        </p:nvSpPr>
        <p:spPr>
          <a:xfrm>
            <a:off x="8456612" y="2249055"/>
            <a:ext cx="558823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Arrow: Right 13"/>
          <p:cNvSpPr/>
          <p:nvPr/>
        </p:nvSpPr>
        <p:spPr>
          <a:xfrm>
            <a:off x="9187291" y="2423491"/>
            <a:ext cx="381000" cy="330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816005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https://judge.softuni.bg/Contests/306</a:t>
            </a:r>
            <a:endParaRPr lang="en-US" dirty="0"/>
          </a:p>
        </p:txBody>
      </p:sp>
      <p:sp>
        <p:nvSpPr>
          <p:cNvPr id="19" name="Text Placeholder 5"/>
          <p:cNvSpPr txBox="1">
            <a:spLocks/>
          </p:cNvSpPr>
          <p:nvPr/>
        </p:nvSpPr>
        <p:spPr>
          <a:xfrm>
            <a:off x="9708365" y="3782493"/>
            <a:ext cx="1830844" cy="18814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* * *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* * *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* * *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 * * *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0" name="Text Placeholder 5"/>
          <p:cNvSpPr txBox="1">
            <a:spLocks/>
          </p:cNvSpPr>
          <p:nvPr/>
        </p:nvSpPr>
        <p:spPr>
          <a:xfrm>
            <a:off x="8456612" y="4381755"/>
            <a:ext cx="558823" cy="67977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1" name="Arrow: Right 20"/>
          <p:cNvSpPr/>
          <p:nvPr/>
        </p:nvSpPr>
        <p:spPr>
          <a:xfrm>
            <a:off x="9187291" y="4556191"/>
            <a:ext cx="381000" cy="330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37996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1682</TotalTime>
  <Words>1910</Words>
  <Application>Microsoft Office PowerPoint</Application>
  <PresentationFormat>Custom</PresentationFormat>
  <Paragraphs>356</Paragraphs>
  <Slides>34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Functions and Arrow Functions</vt:lpstr>
      <vt:lpstr>Table of Contents</vt:lpstr>
      <vt:lpstr>Have a Question?</vt:lpstr>
      <vt:lpstr>JavaScript Functions Overview</vt:lpstr>
      <vt:lpstr>Functions in JS</vt:lpstr>
      <vt:lpstr>Problem: Triangle of Stars</vt:lpstr>
      <vt:lpstr>Solution: Triangle of Stars</vt:lpstr>
      <vt:lpstr>Default Function Parameter Values</vt:lpstr>
      <vt:lpstr>Problem: Square of Stars</vt:lpstr>
      <vt:lpstr>Function Overloading</vt:lpstr>
      <vt:lpstr>Variable Number of Arguments</vt:lpstr>
      <vt:lpstr>Returning Values from a Function</vt:lpstr>
      <vt:lpstr>Functions Can Return Values</vt:lpstr>
      <vt:lpstr>Returning Values – Examples</vt:lpstr>
      <vt:lpstr>Problem: Symmetry Check (Palindrome)</vt:lpstr>
      <vt:lpstr>Problem: Day of Week</vt:lpstr>
      <vt:lpstr>Function Variables</vt:lpstr>
      <vt:lpstr>Variables Holding Functions</vt:lpstr>
      <vt:lpstr>Functions as Parameters</vt:lpstr>
      <vt:lpstr>Problem: Functional Calculator</vt:lpstr>
      <vt:lpstr>Problem: Functional Calculator (2)</vt:lpstr>
      <vt:lpstr>IIFE</vt:lpstr>
      <vt:lpstr>Arrow Functions is JS (Lambda)</vt:lpstr>
      <vt:lpstr>Arrow Functions</vt:lpstr>
      <vt:lpstr>Problem: Aggregate Elements</vt:lpstr>
      <vt:lpstr>Problem: Sum / Inverse Sum / Concatenate</vt:lpstr>
      <vt:lpstr>Solution: Aggregate Elements</vt:lpstr>
      <vt:lpstr>Nested Functions</vt:lpstr>
      <vt:lpstr>Problem: Words Uppercase</vt:lpstr>
      <vt:lpstr>Practice: Functions in JS</vt:lpstr>
      <vt:lpstr>Summary</vt:lpstr>
      <vt:lpstr>Functions and Arrow Functions</vt:lpstr>
      <vt:lpstr>License</vt:lpstr>
      <vt:lpstr>Free Trainings @ Software University</vt:lpstr>
    </vt:vector>
  </TitlesOfParts>
  <Manager>Svetlin Nakov</Manager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Functions and Arrow Functions in JS</dc:title>
  <dc:subject>JavaScript Fundamentals - Practical Training Course @ SoftUni</dc:subject>
  <dc:creator>Software University Foundation</dc:creator>
  <cp:keywords>JS, JavaScript, programming, course, SoftUni, Software University</cp:keywords>
  <dc:description>JavaScript Fundamentals Course @ SoftUni - https://softuni.bg/courses/javascript-fundamentals</dc:description>
  <cp:lastModifiedBy>Svetlin Nakov</cp:lastModifiedBy>
  <cp:revision>169</cp:revision>
  <dcterms:created xsi:type="dcterms:W3CDTF">2014-01-02T17:00:34Z</dcterms:created>
  <dcterms:modified xsi:type="dcterms:W3CDTF">2016-09-27T21:47:26Z</dcterms:modified>
  <cp:category>JS, JavaScript, front-end, ES6, ES2015, ES2016, ES2017, Web development, computer programming, programming</cp:category>
  <dc:language>English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